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4" r:id="rId3"/>
    <p:sldId id="257" r:id="rId4"/>
    <p:sldId id="258" r:id="rId5"/>
    <p:sldId id="265" r:id="rId6"/>
    <p:sldId id="260" r:id="rId7"/>
    <p:sldId id="261" r:id="rId8"/>
    <p:sldId id="263" r:id="rId9"/>
    <p:sldId id="262" r:id="rId10"/>
    <p:sldId id="266" r:id="rId11"/>
    <p:sldId id="267" r:id="rId12"/>
    <p:sldId id="270" r:id="rId13"/>
    <p:sldId id="271" r:id="rId14"/>
    <p:sldId id="272" r:id="rId15"/>
    <p:sldId id="273" r:id="rId16"/>
    <p:sldId id="274" r:id="rId17"/>
    <p:sldId id="268" r:id="rId18"/>
    <p:sldId id="26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ción" id="{84651264-B0E8-4F13-B626-653C1B100C66}">
          <p14:sldIdLst>
            <p14:sldId id="256"/>
          </p14:sldIdLst>
        </p14:section>
        <p14:section name="Análisis Exploratorio de Datos" id="{27EA9EBE-7819-449D-856E-585CB70AD5B9}">
          <p14:sldIdLst>
            <p14:sldId id="264"/>
            <p14:sldId id="257"/>
            <p14:sldId id="258"/>
            <p14:sldId id="265"/>
            <p14:sldId id="260"/>
            <p14:sldId id="261"/>
            <p14:sldId id="263"/>
            <p14:sldId id="262"/>
            <p14:sldId id="266"/>
          </p14:sldIdLst>
        </p14:section>
        <p14:section name="Pregunta 1" id="{CA67BD05-5E35-4E47-9E29-7F0B03EECED6}">
          <p14:sldIdLst>
            <p14:sldId id="267"/>
            <p14:sldId id="270"/>
            <p14:sldId id="271"/>
            <p14:sldId id="272"/>
            <p14:sldId id="273"/>
            <p14:sldId id="274"/>
          </p14:sldIdLst>
        </p14:section>
        <p14:section name="Pregunta 2" id="{5C9BAB07-5F46-4431-851C-19E4E84265A2}">
          <p14:sldIdLst>
            <p14:sldId id="268"/>
          </p14:sldIdLst>
        </p14:section>
        <p14:section name="Pregunta 3" id="{88E9EC31-5DFE-4E3F-83C7-D472B2B78835}">
          <p14:sldIdLst>
            <p14:sldId id="26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1/20/2026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1/20/2026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1/20/2026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1/20/2026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1/20/2026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1/20/2026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1/20/2026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1/20/2026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1/20/2026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1/20/2026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1/20/2026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1/20/2026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Análisis</a:t>
            </a:r>
            <a:r>
              <a:rPr lang="es-ES" dirty="0"/>
              <a:t> Estadístico de Videojuegos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Video </a:t>
            </a:r>
            <a:r>
              <a:rPr lang="es-ES" sz="3200" dirty="0" err="1"/>
              <a:t>Game</a:t>
            </a:r>
            <a:r>
              <a:rPr lang="es-ES" sz="3200" dirty="0"/>
              <a:t> Sales </a:t>
            </a:r>
            <a:r>
              <a:rPr lang="es-ES" sz="3200" dirty="0" err="1"/>
              <a:t>With</a:t>
            </a:r>
            <a:r>
              <a:rPr lang="es-ES" sz="3200" dirty="0"/>
              <a:t> </a:t>
            </a:r>
            <a:r>
              <a:rPr lang="es-ES" sz="3200" dirty="0" smtClean="0"/>
              <a:t>Ratings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185406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3. </a:t>
            </a:r>
            <a:r>
              <a:rPr lang="es-ES" dirty="0"/>
              <a:t>¿Existen perfiles diferenciados de videojuegos?</a:t>
            </a:r>
            <a:br>
              <a:rPr lang="es-ES" dirty="0"/>
            </a:br>
            <a:endParaRPr lang="es-ES" dirty="0"/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¿Podemos identificar segmentos de mercado con perfiles distintos mediante </a:t>
            </a:r>
            <a:r>
              <a:rPr lang="es-ES" dirty="0" err="1"/>
              <a:t>clustering</a:t>
            </a:r>
            <a:r>
              <a:rPr lang="es-ES" dirty="0"/>
              <a:t>?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220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154956" y="2861734"/>
            <a:ext cx="8825657" cy="1915647"/>
          </a:xfrm>
        </p:spPr>
        <p:txBody>
          <a:bodyPr/>
          <a:lstStyle/>
          <a:p>
            <a:r>
              <a:rPr lang="es-ES" sz="6000" dirty="0" smtClean="0"/>
              <a:t>Preguntas de Investigación</a:t>
            </a:r>
            <a:endParaRPr lang="es-ES" sz="6000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s-ES" sz="3200" dirty="0" smtClean="0"/>
              <a:t>1. </a:t>
            </a:r>
            <a:r>
              <a:rPr lang="es-ES" sz="3200" dirty="0"/>
              <a:t>¿Existen diferencias significativas en las ventas según el género?</a:t>
            </a:r>
            <a:br>
              <a:rPr lang="es-ES" sz="3200" dirty="0"/>
            </a:b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46410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000" dirty="0"/>
              <a:t>1. ¿Existen diferencias significativas en las ventas según el género</a:t>
            </a:r>
            <a:r>
              <a:rPr lang="es-ES" sz="4000" dirty="0" smtClean="0"/>
              <a:t>?</a:t>
            </a:r>
            <a:r>
              <a:rPr lang="es-ES" sz="4000" dirty="0"/>
              <a:t/>
            </a:r>
            <a:br>
              <a:rPr lang="es-ES" sz="4000" dirty="0"/>
            </a:br>
            <a:endParaRPr lang="es-ES" sz="4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400" dirty="0"/>
              <a:t>El análisis exploratorio reveló diferencias visibles en la mediana y dispersión de ventas entre géneros. Ahora evaluaremos si estas diferencias son estadísticamente significativas.</a:t>
            </a:r>
          </a:p>
          <a:p>
            <a:endParaRPr lang="es-ES" sz="2400" dirty="0" smtClean="0"/>
          </a:p>
          <a:p>
            <a:r>
              <a:rPr lang="es-ES" sz="2400" dirty="0" smtClean="0"/>
              <a:t>Formulación </a:t>
            </a:r>
            <a:r>
              <a:rPr lang="es-ES" sz="2400" dirty="0"/>
              <a:t>de </a:t>
            </a:r>
            <a:r>
              <a:rPr lang="es-ES" sz="2400" dirty="0" smtClean="0"/>
              <a:t>hipótesis: </a:t>
            </a:r>
            <a:endParaRPr lang="es-ES" sz="2400" dirty="0"/>
          </a:p>
          <a:p>
            <a:pPr lvl="1"/>
            <a:r>
              <a:rPr lang="es-ES" sz="2000" b="1" dirty="0" smtClean="0"/>
              <a:t>Hipótesis nula:</a:t>
            </a:r>
            <a:r>
              <a:rPr lang="es-ES" sz="2000" dirty="0" smtClean="0"/>
              <a:t> </a:t>
            </a:r>
            <a:r>
              <a:rPr lang="es-ES" sz="2000" dirty="0"/>
              <a:t>Las ventas globales promedio son iguales para todos los géneros de videojuegos.</a:t>
            </a:r>
          </a:p>
          <a:p>
            <a:pPr lvl="1"/>
            <a:r>
              <a:rPr lang="es-ES" sz="2000" b="1" dirty="0" smtClean="0"/>
              <a:t>Hipótesis alternativa:</a:t>
            </a:r>
            <a:r>
              <a:rPr lang="es-ES" sz="2000" dirty="0" smtClean="0"/>
              <a:t> </a:t>
            </a:r>
            <a:r>
              <a:rPr lang="es-ES" sz="2000" dirty="0"/>
              <a:t>Al menos un género presenta una media de ventas globales significativamente diferente de los otros.</a:t>
            </a:r>
          </a:p>
          <a:p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18105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000" dirty="0"/>
              <a:t>1. ¿Existen diferencias significativas en las ventas según el género?</a:t>
            </a:r>
            <a:br>
              <a:rPr lang="es-ES" sz="4000" dirty="0"/>
            </a:br>
            <a:endParaRPr lang="es-ES" sz="4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400" dirty="0" smtClean="0"/>
              <a:t>Independencia: </a:t>
            </a:r>
          </a:p>
          <a:p>
            <a:pPr lvl="1"/>
            <a:r>
              <a:rPr lang="es-ES" sz="2000" dirty="0" smtClean="0"/>
              <a:t>Cada </a:t>
            </a:r>
            <a:r>
              <a:rPr lang="es-ES" sz="2000" dirty="0"/>
              <a:t>observación corresponde a un videojuego distinto, por lo que se asume independencia entre observaciones</a:t>
            </a:r>
            <a:r>
              <a:rPr lang="es-ES" sz="2000" dirty="0" smtClean="0"/>
              <a:t>.</a:t>
            </a:r>
            <a:endParaRPr lang="es-ES" sz="2000" dirty="0"/>
          </a:p>
          <a:p>
            <a:r>
              <a:rPr lang="es-ES" sz="2400" dirty="0" smtClean="0"/>
              <a:t>Normalidad por Grupo</a:t>
            </a:r>
          </a:p>
          <a:p>
            <a:r>
              <a:rPr lang="es-ES" sz="2400" dirty="0" smtClean="0"/>
              <a:t>Homogeneidad de las Varianzas</a:t>
            </a:r>
          </a:p>
        </p:txBody>
      </p:sp>
    </p:spTree>
    <p:extLst>
      <p:ext uri="{BB962C8B-B14F-4D97-AF65-F5344CB8AC3E}">
        <p14:creationId xmlns:p14="http://schemas.microsoft.com/office/powerpoint/2010/main" val="76217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¿Existen diferencias significativas en las ventas según el género?</a:t>
            </a:r>
            <a:br>
              <a:rPr lang="es-ES" dirty="0"/>
            </a:br>
            <a:endParaRPr lang="es-ES" dirty="0"/>
          </a:p>
        </p:txBody>
      </p:sp>
      <p:sp>
        <p:nvSpPr>
          <p:cNvPr id="7" name="Marcador de contenido 6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s-ES" sz="2000" dirty="0"/>
              <a:t>Normalidad por Grupo</a:t>
            </a:r>
          </a:p>
          <a:p>
            <a:pPr marL="0" indent="0">
              <a:buNone/>
            </a:pPr>
            <a:endParaRPr lang="es-ES" sz="2000" dirty="0" smtClean="0"/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endParaRPr lang="es-ES" sz="2000" dirty="0" smtClean="0"/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endParaRPr lang="es-ES" sz="2000" dirty="0" smtClean="0"/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r>
              <a:rPr lang="es-ES" sz="2000" dirty="0" smtClean="0"/>
              <a:t>No se cumple la normalidad en los grupos de géneros</a:t>
            </a:r>
            <a:endParaRPr lang="es-ES" sz="20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851558"/>
            <a:ext cx="4560203" cy="2609314"/>
          </a:xfrm>
          <a:prstGeom prst="rect">
            <a:avLst/>
          </a:prstGeom>
        </p:spPr>
      </p:pic>
      <p:sp>
        <p:nvSpPr>
          <p:cNvPr id="9" name="Marcador de contenido 8"/>
          <p:cNvSpPr>
            <a:spLocks noGrp="1"/>
          </p:cNvSpPr>
          <p:nvPr>
            <p:ph sz="half" idx="2"/>
          </p:nvPr>
        </p:nvSpPr>
        <p:spPr>
          <a:xfrm>
            <a:off x="5818357" y="2056093"/>
            <a:ext cx="4396341" cy="4200245"/>
          </a:xfrm>
        </p:spPr>
        <p:txBody>
          <a:bodyPr>
            <a:noAutofit/>
          </a:bodyPr>
          <a:lstStyle/>
          <a:p>
            <a:r>
              <a:rPr lang="es-ES" sz="2000" dirty="0"/>
              <a:t>Homogeneidad de las Varianzas</a:t>
            </a:r>
          </a:p>
          <a:p>
            <a:pPr marL="0" indent="0">
              <a:buNone/>
            </a:pPr>
            <a:endParaRPr lang="es-ES" sz="2000" dirty="0" smtClean="0"/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endParaRPr lang="es-ES" sz="2000" dirty="0" smtClean="0"/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endParaRPr lang="es-ES" sz="2000" dirty="0" smtClean="0"/>
          </a:p>
          <a:p>
            <a:pPr marL="0" indent="0">
              <a:buNone/>
            </a:pPr>
            <a:endParaRPr lang="es-ES" sz="2000" dirty="0" smtClean="0"/>
          </a:p>
          <a:p>
            <a:pPr marL="0" indent="0">
              <a:buNone/>
            </a:pPr>
            <a:r>
              <a:rPr lang="es-ES" sz="2000" dirty="0" smtClean="0"/>
              <a:t>Las varianzas en los géneros son heterogéneas</a:t>
            </a:r>
            <a:endParaRPr lang="es-ES" sz="200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357" y="2851558"/>
            <a:ext cx="3560373" cy="96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54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¿Existen diferencias significativas en las ventas según el género?</a:t>
            </a:r>
            <a:br>
              <a:rPr lang="es-ES" dirty="0"/>
            </a:b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400" dirty="0" smtClean="0"/>
              <a:t>Los datos son: </a:t>
            </a:r>
          </a:p>
          <a:p>
            <a:pPr lvl="1"/>
            <a:r>
              <a:rPr lang="es-ES" sz="2200" dirty="0" smtClean="0"/>
              <a:t>Independientes</a:t>
            </a:r>
          </a:p>
          <a:p>
            <a:pPr lvl="1"/>
            <a:r>
              <a:rPr lang="es-ES" sz="2200" dirty="0" smtClean="0"/>
              <a:t>Heterogéneos</a:t>
            </a:r>
          </a:p>
          <a:p>
            <a:pPr lvl="1"/>
            <a:r>
              <a:rPr lang="es-ES" sz="2200" dirty="0" smtClean="0"/>
              <a:t>No cumplen la normalidad</a:t>
            </a:r>
          </a:p>
          <a:p>
            <a:endParaRPr lang="es-ES" sz="2400" dirty="0"/>
          </a:p>
          <a:p>
            <a:r>
              <a:rPr lang="es-ES" sz="3200" dirty="0" smtClean="0"/>
              <a:t>Prueba Seleccionada: </a:t>
            </a:r>
          </a:p>
          <a:p>
            <a:pPr marL="457200" lvl="1" indent="0">
              <a:buNone/>
            </a:pPr>
            <a:r>
              <a:rPr lang="es-ES" sz="2800" dirty="0" err="1" smtClean="0"/>
              <a:t>Kruskal</a:t>
            </a:r>
            <a:r>
              <a:rPr lang="es-ES" sz="2800" dirty="0" smtClean="0"/>
              <a:t>-Wallis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209919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¿Existen diferencias significativas en las ventas según el género?</a:t>
            </a:r>
            <a:br>
              <a:rPr lang="es-ES" dirty="0"/>
            </a:b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Test </a:t>
            </a:r>
            <a:r>
              <a:rPr lang="en-US" sz="2400" dirty="0" err="1" smtClean="0"/>
              <a:t>Kruskal</a:t>
            </a:r>
            <a:r>
              <a:rPr lang="en-US" sz="2400" dirty="0" smtClean="0"/>
              <a:t>-Wallis:</a:t>
            </a:r>
          </a:p>
          <a:p>
            <a:pPr lvl="1"/>
            <a:r>
              <a:rPr lang="en-US" dirty="0" smtClean="0"/>
              <a:t>Si </a:t>
            </a:r>
            <a:r>
              <a:rPr lang="en-US" dirty="0" err="1" smtClean="0"/>
              <a:t>p_value</a:t>
            </a:r>
            <a:r>
              <a:rPr lang="en-US" dirty="0" smtClean="0"/>
              <a:t> &lt; 0.05 </a:t>
            </a:r>
            <a:r>
              <a:rPr lang="en-US" dirty="0" err="1" smtClean="0"/>
              <a:t>rechazamos</a:t>
            </a:r>
            <a:r>
              <a:rPr lang="en-US" dirty="0" smtClean="0"/>
              <a:t> la </a:t>
            </a:r>
            <a:r>
              <a:rPr lang="en-US" dirty="0" err="1" smtClean="0"/>
              <a:t>hipotesis</a:t>
            </a:r>
            <a:r>
              <a:rPr lang="en-US" dirty="0" smtClean="0"/>
              <a:t> </a:t>
            </a:r>
            <a:r>
              <a:rPr lang="en-US" dirty="0" err="1" smtClean="0"/>
              <a:t>nula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547" y="3057247"/>
            <a:ext cx="6922225" cy="212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47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6000" dirty="0"/>
              <a:t>Preguntas de Investigación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s-ES" sz="3200" dirty="0"/>
              <a:t>2. ¿Cuáles son los principales predictores de ventas?</a:t>
            </a:r>
            <a:br>
              <a:rPr lang="es-ES" sz="3200" dirty="0"/>
            </a:b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218848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6000" dirty="0"/>
              <a:t>Preguntas de Investigación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s-ES" sz="3200" dirty="0"/>
              <a:t>3. ¿Existen perfiles diferenciados de videojuegos?</a:t>
            </a:r>
            <a:br>
              <a:rPr lang="es-ES" sz="3200" dirty="0"/>
            </a:b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298901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6000" dirty="0" smtClean="0"/>
              <a:t>Análisis Exploratorio de los Datos (EDA)</a:t>
            </a:r>
            <a:endParaRPr lang="es-ES" sz="600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730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934792"/>
          </a:xfrm>
        </p:spPr>
        <p:txBody>
          <a:bodyPr/>
          <a:lstStyle/>
          <a:p>
            <a:r>
              <a:rPr lang="en-US" sz="2800" dirty="0" err="1" smtClean="0"/>
              <a:t>Distribución</a:t>
            </a:r>
            <a:r>
              <a:rPr lang="en-US" sz="2800" dirty="0" smtClean="0"/>
              <a:t> de </a:t>
            </a:r>
            <a:r>
              <a:rPr lang="en-US" sz="2800" dirty="0" err="1" smtClean="0"/>
              <a:t>Ventas</a:t>
            </a:r>
            <a:r>
              <a:rPr lang="en-US" sz="2800" dirty="0" smtClean="0"/>
              <a:t> </a:t>
            </a:r>
            <a:r>
              <a:rPr lang="en-US" sz="2800" dirty="0" err="1" smtClean="0"/>
              <a:t>Globales</a:t>
            </a:r>
            <a:endParaRPr lang="es-ES" sz="2800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016" y="1447800"/>
            <a:ext cx="7173532" cy="4577079"/>
          </a:xfrm>
        </p:spPr>
      </p:pic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54953" y="2511380"/>
            <a:ext cx="3401063" cy="3513499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Presenta una clara asimetría </a:t>
            </a:r>
            <a:r>
              <a:rPr lang="es-ES" sz="2000" dirty="0" smtClean="0"/>
              <a:t>positiva. </a:t>
            </a:r>
            <a:endParaRPr lang="es-E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Sugiere presencia de valores </a:t>
            </a:r>
            <a:r>
              <a:rPr lang="es-ES" sz="2000" dirty="0" smtClean="0"/>
              <a:t>atípicos. </a:t>
            </a:r>
            <a:endParaRPr lang="es-E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Motiva la consideración de transformaciones o técnicas robustas en los </a:t>
            </a:r>
            <a:r>
              <a:rPr lang="es-ES" sz="2000" dirty="0" smtClean="0"/>
              <a:t>análisis. </a:t>
            </a:r>
          </a:p>
          <a:p>
            <a:endParaRPr lang="es-ES" sz="2000" dirty="0" smtClean="0"/>
          </a:p>
        </p:txBody>
      </p:sp>
    </p:spTree>
    <p:extLst>
      <p:ext uri="{BB962C8B-B14F-4D97-AF65-F5344CB8AC3E}">
        <p14:creationId xmlns:p14="http://schemas.microsoft.com/office/powerpoint/2010/main" val="37373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921913"/>
          </a:xfrm>
        </p:spPr>
        <p:txBody>
          <a:bodyPr/>
          <a:lstStyle/>
          <a:p>
            <a:r>
              <a:rPr lang="es-ES" sz="2800" dirty="0" smtClean="0"/>
              <a:t>Ventas Globales por Género</a:t>
            </a:r>
            <a:endParaRPr lang="es-ES" sz="2800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725" y="1441649"/>
            <a:ext cx="6909292" cy="4731956"/>
          </a:xfrm>
        </p:spPr>
      </p:pic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54953" y="2472744"/>
            <a:ext cx="3401063" cy="3696236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/>
              <a:t>Diferencias </a:t>
            </a:r>
            <a:r>
              <a:rPr lang="es-ES" sz="2000" dirty="0"/>
              <a:t>visibles en la mediana </a:t>
            </a:r>
            <a:r>
              <a:rPr lang="es-ES" sz="2000" dirty="0" smtClean="0"/>
              <a:t>y la dispersión </a:t>
            </a:r>
            <a:r>
              <a:rPr lang="es-ES" sz="2000" dirty="0"/>
              <a:t>de </a:t>
            </a:r>
            <a:r>
              <a:rPr lang="es-ES" sz="2000" dirty="0" smtClean="0"/>
              <a:t>ventas globales.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/>
              <a:t>Primera pregunta de investigación: </a:t>
            </a:r>
          </a:p>
          <a:p>
            <a:pPr lvl="1"/>
            <a:r>
              <a:rPr lang="es-ES" sz="2000" dirty="0" smtClean="0"/>
              <a:t>¿Serán dichas diferencias estadísticamente significativas</a:t>
            </a:r>
            <a:r>
              <a:rPr lang="en-US" sz="2000" dirty="0" smtClean="0"/>
              <a:t>?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7491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1. ¿Existen </a:t>
            </a:r>
            <a:r>
              <a:rPr lang="es-ES" dirty="0"/>
              <a:t>diferencias significativas en las ventas según el género?</a:t>
            </a:r>
            <a:br>
              <a:rPr lang="es-ES" dirty="0"/>
            </a:b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Imágenes de FIFA, FORZA, </a:t>
            </a:r>
            <a:r>
              <a:rPr lang="es-ES" dirty="0" err="1" smtClean="0"/>
              <a:t>Hollow</a:t>
            </a:r>
            <a:r>
              <a:rPr lang="es-ES" dirty="0" smtClean="0"/>
              <a:t> </a:t>
            </a:r>
            <a:r>
              <a:rPr lang="es-ES" dirty="0" err="1" smtClean="0"/>
              <a:t>Knight</a:t>
            </a:r>
            <a:r>
              <a:rPr lang="es-ES" dirty="0" smtClean="0"/>
              <a:t>, COD, </a:t>
            </a:r>
            <a:r>
              <a:rPr lang="es-ES" dirty="0" err="1" smtClean="0"/>
              <a:t>etc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688" y="2515533"/>
            <a:ext cx="4395787" cy="3270250"/>
          </a:xfrm>
        </p:spPr>
      </p:pic>
    </p:spTree>
    <p:extLst>
      <p:ext uri="{BB962C8B-B14F-4D97-AF65-F5344CB8AC3E}">
        <p14:creationId xmlns:p14="http://schemas.microsoft.com/office/powerpoint/2010/main" val="192618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dirty="0"/>
              <a:t>Puntuaciones de Críticos y de Usuarios vs Ventas Globales</a:t>
            </a: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250" y="114016"/>
            <a:ext cx="5071865" cy="3301214"/>
          </a:xfrm>
        </p:spPr>
      </p:pic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/>
              <a:t>Sugieren </a:t>
            </a:r>
            <a:r>
              <a:rPr lang="es-ES" sz="2000" dirty="0"/>
              <a:t>una relación positiva débil entre las puntuaciones y las ventas globales. </a:t>
            </a:r>
            <a:endParaRPr lang="es-E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/>
              <a:t>La </a:t>
            </a:r>
            <a:r>
              <a:rPr lang="es-ES" sz="2000" dirty="0"/>
              <a:t>alta variabilidad observada indica que esta relación debe ser evaluada formalmente mediante un modelo de </a:t>
            </a:r>
            <a:r>
              <a:rPr lang="es-ES" sz="2000" dirty="0" smtClean="0"/>
              <a:t>regresión. </a:t>
            </a:r>
          </a:p>
          <a:p>
            <a:endParaRPr lang="es-ES" sz="2000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250" y="3495954"/>
            <a:ext cx="5071866" cy="328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7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Distribución de Ventas por Región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725" y="1447801"/>
            <a:ext cx="6805288" cy="4577078"/>
          </a:xfrm>
        </p:spPr>
      </p:pic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/>
              <a:t>Presentan </a:t>
            </a:r>
            <a:r>
              <a:rPr lang="es-ES" sz="2000" dirty="0"/>
              <a:t>patrones </a:t>
            </a:r>
            <a:r>
              <a:rPr lang="es-ES" sz="2000" dirty="0" smtClean="0"/>
              <a:t>similares entre sí, </a:t>
            </a:r>
            <a:r>
              <a:rPr lang="es-ES" sz="2000" dirty="0"/>
              <a:t>con una fuerte asimetría positiva. </a:t>
            </a:r>
            <a:endParaRPr lang="es-E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/>
              <a:t>La </a:t>
            </a:r>
            <a:r>
              <a:rPr lang="es-ES" sz="2000" dirty="0"/>
              <a:t>similitud entre estas distribuciones sugiere una posible correlación entre las ventas regionales.</a:t>
            </a:r>
          </a:p>
        </p:txBody>
      </p:sp>
    </p:spTree>
    <p:extLst>
      <p:ext uri="{BB962C8B-B14F-4D97-AF65-F5344CB8AC3E}">
        <p14:creationId xmlns:p14="http://schemas.microsoft.com/office/powerpoint/2010/main" val="237312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2. ¿Cuáles </a:t>
            </a:r>
            <a:r>
              <a:rPr lang="es-ES" dirty="0"/>
              <a:t>son los principales predictores de ventas?</a:t>
            </a:r>
            <a:br>
              <a:rPr lang="es-ES" dirty="0"/>
            </a:br>
            <a:endParaRPr lang="es-ES" dirty="0"/>
          </a:p>
        </p:txBody>
      </p:sp>
      <p:sp>
        <p:nvSpPr>
          <p:cNvPr id="6" name="Marcador de contenido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/>
              <a:t>¿Explican los ratings las ventas?</a:t>
            </a:r>
          </a:p>
          <a:p>
            <a:endParaRPr lang="es-ES" dirty="0"/>
          </a:p>
        </p:txBody>
      </p:sp>
      <p:sp>
        <p:nvSpPr>
          <p:cNvPr id="7" name="Marcador de contenido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dirty="0" smtClean="0"/>
              <a:t>¿Son las ventas regionales tan influyentes?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2" y="3060047"/>
            <a:ext cx="4396339" cy="286152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492" y="2964693"/>
            <a:ext cx="4396341" cy="295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5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3" y="980403"/>
            <a:ext cx="3401064" cy="934792"/>
          </a:xfrm>
        </p:spPr>
        <p:txBody>
          <a:bodyPr/>
          <a:lstStyle/>
          <a:p>
            <a:r>
              <a:rPr lang="es-ES" sz="2800" dirty="0" smtClean="0"/>
              <a:t>Análisis de Correlación</a:t>
            </a:r>
            <a:endParaRPr lang="es-ES" sz="2800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016" y="1447800"/>
            <a:ext cx="7267951" cy="4577078"/>
          </a:xfrm>
        </p:spPr>
      </p:pic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54953" y="1915196"/>
            <a:ext cx="3401063" cy="4109684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/>
              <a:t>Alta </a:t>
            </a:r>
            <a:r>
              <a:rPr lang="es-ES" sz="2000" dirty="0"/>
              <a:t>correlación entre las ventas regionales y las ventas </a:t>
            </a:r>
            <a:r>
              <a:rPr lang="es-ES" sz="2000" dirty="0" smtClean="0"/>
              <a:t>globales.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/>
              <a:t>Relaciones </a:t>
            </a:r>
            <a:r>
              <a:rPr lang="es-ES" sz="2000" dirty="0"/>
              <a:t>moderadas entre las valoraciones y el desempeño comercial. </a:t>
            </a:r>
            <a:endParaRPr lang="es-E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/>
              <a:t>Se respalda </a:t>
            </a:r>
            <a:r>
              <a:rPr lang="es-ES" sz="2000" dirty="0"/>
              <a:t>el uso de técnicas de reducción de </a:t>
            </a:r>
            <a:r>
              <a:rPr lang="es-ES" sz="2000" dirty="0" err="1" smtClean="0"/>
              <a:t>dimensionalidad</a:t>
            </a:r>
            <a:r>
              <a:rPr lang="es-ES" sz="2000" dirty="0" smtClean="0"/>
              <a:t>, como PCA, </a:t>
            </a:r>
            <a:r>
              <a:rPr lang="es-ES" sz="2000" dirty="0"/>
              <a:t>planteado en la tercera pregunta de investigación.</a:t>
            </a:r>
          </a:p>
        </p:txBody>
      </p:sp>
    </p:spTree>
    <p:extLst>
      <p:ext uri="{BB962C8B-B14F-4D97-AF65-F5344CB8AC3E}">
        <p14:creationId xmlns:p14="http://schemas.microsoft.com/office/powerpoint/2010/main" val="216755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582</TotalTime>
  <Words>508</Words>
  <Application>Microsoft Office PowerPoint</Application>
  <PresentationFormat>Panorámica</PresentationFormat>
  <Paragraphs>74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Arial</vt:lpstr>
      <vt:lpstr>Century Gothic</vt:lpstr>
      <vt:lpstr>Wingdings 3</vt:lpstr>
      <vt:lpstr>Ion</vt:lpstr>
      <vt:lpstr>Análisis Estadístico de Videojuegos</vt:lpstr>
      <vt:lpstr>Análisis Exploratorio de los Datos (EDA)</vt:lpstr>
      <vt:lpstr>Distribución de Ventas Globales</vt:lpstr>
      <vt:lpstr>Ventas Globales por Género</vt:lpstr>
      <vt:lpstr>1. ¿Existen diferencias significativas en las ventas según el género? </vt:lpstr>
      <vt:lpstr>Puntuaciones de Críticos y de Usuarios vs Ventas Globales</vt:lpstr>
      <vt:lpstr>Distribución de Ventas por Región</vt:lpstr>
      <vt:lpstr>2. ¿Cuáles son los principales predictores de ventas? </vt:lpstr>
      <vt:lpstr>Análisis de Correlación</vt:lpstr>
      <vt:lpstr>3. ¿Existen perfiles diferenciados de videojuegos? </vt:lpstr>
      <vt:lpstr>Preguntas de Investigación</vt:lpstr>
      <vt:lpstr>1. ¿Existen diferencias significativas en las ventas según el género? </vt:lpstr>
      <vt:lpstr>1. ¿Existen diferencias significativas en las ventas según el género? </vt:lpstr>
      <vt:lpstr>1. ¿Existen diferencias significativas en las ventas según el género? </vt:lpstr>
      <vt:lpstr>1. ¿Existen diferencias significativas en las ventas según el género? </vt:lpstr>
      <vt:lpstr>1. ¿Existen diferencias significativas en las ventas según el género? </vt:lpstr>
      <vt:lpstr>Preguntas de Investigación</vt:lpstr>
      <vt:lpstr>Preguntas de Investigación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Estadístico de Videojuegos</dc:title>
  <dc:creator>Sheila</dc:creator>
  <cp:lastModifiedBy>Sheila</cp:lastModifiedBy>
  <cp:revision>23</cp:revision>
  <dcterms:created xsi:type="dcterms:W3CDTF">2026-01-20T18:30:40Z</dcterms:created>
  <dcterms:modified xsi:type="dcterms:W3CDTF">2026-01-21T04:13:27Z</dcterms:modified>
</cp:coreProperties>
</file>